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/>
    <p:restoredTop sz="86418"/>
  </p:normalViewPr>
  <p:slideViewPr>
    <p:cSldViewPr>
      <p:cViewPr varScale="1">
        <p:scale>
          <a:sx n="99" d="100"/>
          <a:sy n="99" d="100"/>
        </p:scale>
        <p:origin x="17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572-DF82-4E90-BF5D-C9A1073E3810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344-384F-439E-B1A5-ECC561B121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0098E3AB-F881-DF46-86B5-A208D250C04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554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E079296-7DD9-0F4D-AE81-37AD471A1D2D}"/>
              </a:ext>
            </a:extLst>
          </p:cNvPr>
          <p:cNvSpPr txBox="1">
            <a:spLocks/>
          </p:cNvSpPr>
          <p:nvPr/>
        </p:nvSpPr>
        <p:spPr>
          <a:xfrm>
            <a:off x="2632248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Applicazioni</a:t>
            </a:r>
            <a:br>
              <a:rPr lang="it-IT" sz="5400" b="1" dirty="0"/>
            </a:br>
            <a:r>
              <a:rPr lang="it-IT" sz="5400" b="1" dirty="0"/>
              <a:t>della proporzionalità</a:t>
            </a:r>
            <a:endParaRPr lang="it-IT" sz="5400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9DD1335B-E995-534A-8B3C-F29612A8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476672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71C156-6570-B344-AD3C-68D13D41C007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Interesse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L’interesse è legato alle altre tre grandezze da una legge di </a:t>
                </a:r>
                <a:r>
                  <a:rPr lang="it-IT" b="1" dirty="0">
                    <a:effectLst/>
                  </a:rPr>
                  <a:t>proporzionalità diretta</a:t>
                </a:r>
                <a:r>
                  <a:rPr lang="it-IT" dirty="0">
                    <a:effectLst/>
                  </a:rPr>
                  <a:t>: infatti raddoppiando o triplicando il capitale (o la ragione o il tempo) anche l’interesse raddoppia o triplica.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formula che permette di calcolare l’interesse </a:t>
                </a:r>
                <a:r>
                  <a:rPr lang="it-IT" b="1" i="1" dirty="0">
                    <a:effectLst/>
                  </a:rPr>
                  <a:t>I</a:t>
                </a:r>
                <a:r>
                  <a:rPr lang="it-IT" dirty="0">
                    <a:effectLst/>
                  </a:rPr>
                  <a:t> prodotto da un capitale </a:t>
                </a:r>
                <a:r>
                  <a:rPr lang="it-IT" b="1" i="1" dirty="0">
                    <a:effectLst/>
                  </a:rPr>
                  <a:t>C</a:t>
                </a:r>
                <a:r>
                  <a:rPr lang="it-IT" dirty="0">
                    <a:effectLst/>
                  </a:rPr>
                  <a:t> impiegato a un tasso percentuale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per un periodo di capitalizzazione </a:t>
                </a:r>
                <a:r>
                  <a:rPr lang="it-IT" b="1" i="1" dirty="0">
                    <a:effectLst/>
                  </a:rPr>
                  <a:t>t</a:t>
                </a:r>
                <a:r>
                  <a:rPr lang="it-IT" dirty="0">
                    <a:effectLst/>
                  </a:rPr>
                  <a:t> è:</a:t>
                </a:r>
              </a:p>
              <a:p>
                <a:pPr lvl="1"/>
                <a:r>
                  <a:rPr lang="it-IT" b="1" i="1" dirty="0"/>
                  <a:t>I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it-IT" b="1" i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it-IT" b="1" i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Da questa formula possiamo ricavare le formule inverse</a:t>
                </a:r>
                <a:r>
                  <a:rPr lang="it-IT" b="1" dirty="0">
                    <a:effectLst/>
                  </a:rPr>
                  <a:t>:</a:t>
                </a:r>
              </a:p>
              <a:p>
                <a:pPr lvl="1"/>
                <a:r>
                  <a:rPr lang="it-IT" b="1" i="1" dirty="0"/>
                  <a:t>C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smtClean="0"/>
                          <m:t>I</m:t>
                        </m:r>
                        <m:r>
                          <m:rPr>
                            <m:nor/>
                          </m:rPr>
                          <a:rPr lang="it-IT" b="1" i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100</m:t>
                        </m:r>
                        <m:r>
                          <m:rPr>
                            <m:nor/>
                          </m:rPr>
                          <a:rPr lang="it-IT" b="1" i="0" smtClean="0"/>
                          <m:t> 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i="1" dirty="0"/>
                  <a:t>		t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/>
                          <m:t>I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100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it-IT" b="1" i="1" dirty="0"/>
                  <a:t>		r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smtClean="0"/>
                          <m:t>I</m:t>
                        </m:r>
                        <m:r>
                          <m:rPr>
                            <m:nor/>
                          </m:rPr>
                          <a:rPr lang="it-IT" b="1" i="1" smtClean="0"/>
                          <m:t> ·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 smtClean="0"/>
                          <m:t>100</m:t>
                        </m:r>
                        <m:r>
                          <m:rPr>
                            <m:nor/>
                          </m:rPr>
                          <a:rPr lang="it-IT" b="1" smtClean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i="1" smtClean="0"/>
                          <m:t>C</m:t>
                        </m:r>
                        <m:r>
                          <m:rPr>
                            <m:nor/>
                          </m:rPr>
                          <a:rPr lang="it-IT" b="1" i="1"/>
                          <m:t> </m:t>
                        </m:r>
                        <m:r>
                          <m:rPr>
                            <m:nor/>
                          </m:rPr>
                          <a:rPr lang="it-IT" b="1" i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it-IT" i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71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Sconto commerciale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E518F-0948-42D8-B12B-052A779AA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Lo </a:t>
            </a:r>
            <a:r>
              <a:rPr lang="it-IT" b="1" dirty="0">
                <a:effectLst/>
              </a:rPr>
              <a:t>sconto commerciale </a:t>
            </a:r>
            <a:r>
              <a:rPr lang="it-IT" dirty="0">
                <a:effectLst/>
              </a:rPr>
              <a:t>è la riduzione di cui beneficia chi paga un debito prima della scadenza fissata.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</a:t>
            </a:r>
            <a:r>
              <a:rPr lang="it-IT" dirty="0">
                <a:effectLst/>
              </a:rPr>
              <a:t> problema è simile a quello del calcolo dell’interesse semplice e, anche in questo caso, si usa una terminologia specifica: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S</a:t>
            </a:r>
            <a:r>
              <a:rPr lang="it-IT" b="1" i="1" baseline="-25000" dirty="0">
                <a:effectLst/>
              </a:rPr>
              <a:t>c</a:t>
            </a:r>
            <a:r>
              <a:rPr lang="it-IT" dirty="0">
                <a:effectLst/>
              </a:rPr>
              <a:t> = sconto commerciale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t </a:t>
            </a:r>
            <a:r>
              <a:rPr lang="it-IT" dirty="0">
                <a:effectLst/>
              </a:rPr>
              <a:t>= tempo di anticipo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D </a:t>
            </a:r>
            <a:r>
              <a:rPr lang="it-IT" dirty="0">
                <a:effectLst/>
              </a:rPr>
              <a:t>= somma da pagare o debito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r </a:t>
            </a:r>
            <a:r>
              <a:rPr lang="it-IT" dirty="0">
                <a:effectLst/>
              </a:rPr>
              <a:t>= tasso di sconto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somma pagata </a:t>
            </a:r>
            <a:r>
              <a:rPr lang="it-IT" dirty="0">
                <a:effectLst/>
              </a:rPr>
              <a:t>sarà: 	</a:t>
            </a:r>
          </a:p>
          <a:p>
            <a:pPr lvl="1"/>
            <a:r>
              <a:rPr lang="it-IT" b="1" i="1" dirty="0" err="1">
                <a:effectLst/>
              </a:rPr>
              <a:t>S</a:t>
            </a:r>
            <a:r>
              <a:rPr lang="it-IT" b="1" i="1" baseline="-25000" dirty="0" err="1">
                <a:effectLst/>
              </a:rPr>
              <a:t>p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D </a:t>
            </a:r>
            <a:r>
              <a:rPr lang="it-IT" b="1" dirty="0">
                <a:effectLst/>
              </a:rPr>
              <a:t>–</a:t>
            </a:r>
            <a:r>
              <a:rPr lang="it-IT" b="1" i="1" dirty="0">
                <a:effectLst/>
              </a:rPr>
              <a:t> S</a:t>
            </a:r>
            <a:r>
              <a:rPr lang="it-IT" b="1" i="1" baseline="-25000" dirty="0"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676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Sconto commerciale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Come l’interesse, lo sconto commerciale è </a:t>
                </a:r>
                <a:r>
                  <a:rPr lang="it-IT" b="1" dirty="0">
                    <a:effectLst/>
                  </a:rPr>
                  <a:t>direttamente proporzionale </a:t>
                </a:r>
                <a:r>
                  <a:rPr lang="it-IT" dirty="0">
                    <a:effectLst/>
                  </a:rPr>
                  <a:t>alla somma da pagare, al tasso di sconto e al tempo di anticipo del pagamento:</a:t>
                </a:r>
              </a:p>
              <a:p>
                <a:pPr lvl="1"/>
                <a:r>
                  <a:rPr lang="it-IT" b="1" i="1" dirty="0">
                    <a:effectLst/>
                  </a:rPr>
                  <a:t>S</a:t>
                </a:r>
                <a:r>
                  <a:rPr lang="it-IT" b="1" i="1" baseline="-25000" dirty="0">
                    <a:effectLst/>
                  </a:rPr>
                  <a:t>c</a:t>
                </a:r>
                <a:r>
                  <a:rPr lang="it-IT" b="1" i="1" baseline="-25000" dirty="0"/>
                  <a:t> </a:t>
                </a:r>
                <a:r>
                  <a:rPr lang="it-IT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da cui si possono ricavare le formule inverse:</a:t>
                </a:r>
              </a:p>
              <a:p>
                <a:pPr lvl="1">
                  <a:tabLst>
                    <a:tab pos="2084388" algn="l"/>
                  </a:tabLst>
                </a:pPr>
                <a:r>
                  <a:rPr lang="it-IT" b="1" i="1" dirty="0">
                    <a:effectLst/>
                  </a:rPr>
                  <a:t>D</a:t>
                </a:r>
                <a:r>
                  <a:rPr lang="it-IT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S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c</m:t>
                        </m:r>
                        <m:r>
                          <m:rPr>
                            <m:nor/>
                          </m:rPr>
                          <a:rPr lang="it-IT" b="1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i="0" dirty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nor/>
                          </m:rPr>
                          <a:rPr lang="it-IT" b="1" i="0" smtClean="0"/>
                          <m:t> 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	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S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it-IT" dirty="0"/>
                  <a:t>	</a:t>
                </a:r>
                <a:r>
                  <a:rPr lang="it-IT" b="1" i="1" dirty="0"/>
                  <a:t>t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S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it-IT" dirty="0"/>
                  <a:t>	</a:t>
                </a: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b="1" i="1" dirty="0"/>
              </a:p>
              <a:p>
                <a:pPr marL="0" indent="0">
                  <a:buNone/>
                </a:pPr>
                <a:endParaRPr lang="it-IT" i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3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Problemi del tre semplice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E518F-0948-42D8-B12B-052A779AA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proporzionalità diretta e quella inversa si applicano per risolvere molti problemi pratici.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Se in un problema ci sono due grandezze proporzionali, tre valori noti e un quarto incognito, si ha un </a:t>
            </a:r>
            <a:r>
              <a:rPr lang="it-IT" b="1" dirty="0">
                <a:effectLst/>
              </a:rPr>
              <a:t>problema del tre semplice</a:t>
            </a:r>
            <a:r>
              <a:rPr lang="it-IT" dirty="0"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diretto</a:t>
            </a:r>
            <a:r>
              <a:rPr lang="it-IT" dirty="0">
                <a:effectLst/>
              </a:rPr>
              <a:t>, se le grandezze considerate sono direttamente proporzionali;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inverso</a:t>
            </a:r>
            <a:r>
              <a:rPr lang="it-IT" dirty="0">
                <a:effectLst/>
              </a:rPr>
              <a:t>, se le grandezze considerate sono inversamente proporzionali.</a:t>
            </a: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774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Problemi di ripartizione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E518F-0948-42D8-B12B-052A779AA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Questi problemi consistono nel ripartire un numero in parti proporzionali a più numeri dati; la somma delle parti ottenute deve essere uguale al numero dato.</a:t>
            </a:r>
          </a:p>
          <a:p>
            <a:pPr marL="0" indent="0">
              <a:buNone/>
            </a:pPr>
            <a:r>
              <a:rPr lang="it-IT" dirty="0"/>
              <a:t>In questi p</a:t>
            </a:r>
            <a:r>
              <a:rPr lang="it-IT" dirty="0">
                <a:effectLst/>
              </a:rPr>
              <a:t>roblemi compaiono due grandezze di cui una deve essere ripartita in parti direttamente o inversamente proporzionali.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 </a:t>
            </a:r>
            <a:r>
              <a:rPr lang="it-IT" b="1" dirty="0">
                <a:effectLst/>
              </a:rPr>
              <a:t>problemi di ripartizione </a:t>
            </a:r>
            <a:r>
              <a:rPr lang="it-IT" dirty="0">
                <a:effectLst/>
              </a:rPr>
              <a:t>possono essere: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diretti</a:t>
            </a:r>
            <a:r>
              <a:rPr lang="it-IT" dirty="0">
                <a:effectLst/>
              </a:rPr>
              <a:t>, se le grandezze considerate sono direttamente proporzionali;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inversi</a:t>
            </a:r>
            <a:r>
              <a:rPr lang="it-IT" dirty="0">
                <a:effectLst/>
              </a:rPr>
              <a:t>, se le grandezze considerate sono inversamente proporzionali.</a:t>
            </a:r>
          </a:p>
          <a:p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4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Percentuale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Le percentuali fanno parte della nostra vita quotidiana: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“il 23% del territorio italiano è pianeggiante”;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“un abito è scontato del 30%”.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simbolo </a:t>
                </a:r>
                <a:r>
                  <a:rPr lang="it-IT" b="1" dirty="0">
                    <a:effectLst/>
                  </a:rPr>
                  <a:t>%</a:t>
                </a:r>
                <a:r>
                  <a:rPr lang="it-IT" dirty="0">
                    <a:effectLst/>
                  </a:rPr>
                  <a:t> si legge </a:t>
                </a:r>
                <a:r>
                  <a:rPr lang="it-IT" b="1" i="1" dirty="0">
                    <a:effectLst/>
                  </a:rPr>
                  <a:t>per cento </a:t>
                </a:r>
                <a:r>
                  <a:rPr lang="it-IT" dirty="0">
                    <a:effectLst/>
                  </a:rPr>
                  <a:t>e il numero che precede il % si dice </a:t>
                </a:r>
                <a:r>
                  <a:rPr lang="it-IT" b="1" dirty="0">
                    <a:effectLst/>
                  </a:rPr>
                  <a:t>tasso percentuale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Si può notare che la scrittura 23% è solo un modo diverso di scrivere la frazione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percentuale</a:t>
                </a:r>
                <a:r>
                  <a:rPr lang="it-IT" dirty="0">
                    <a:effectLst/>
                  </a:rPr>
                  <a:t> è un particolare rapporto che ha come conseguente 100.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calcolo delle percentuali è un’applicazione della proporzionalità diretta.</a:t>
                </a:r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31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Percentuale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E518F-0948-42D8-B12B-052A779AA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Possiamo scrivere la proporzione in simboli: </a:t>
            </a:r>
          </a:p>
          <a:p>
            <a:pPr lvl="1"/>
            <a:r>
              <a:rPr lang="it-IT" b="1" i="1" dirty="0">
                <a:effectLst/>
              </a:rPr>
              <a:t>T</a:t>
            </a:r>
            <a:r>
              <a:rPr lang="it-IT" b="1" dirty="0">
                <a:effectLst/>
              </a:rPr>
              <a:t> : 100 =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 : </a:t>
            </a:r>
            <a:r>
              <a:rPr lang="it-IT" b="1" i="1" dirty="0">
                <a:effectLst/>
              </a:rPr>
              <a:t>r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dove: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T </a:t>
            </a:r>
            <a:r>
              <a:rPr lang="it-IT" dirty="0">
                <a:effectLst/>
              </a:rPr>
              <a:t>è il </a:t>
            </a:r>
            <a:r>
              <a:rPr lang="it-IT" b="1" dirty="0">
                <a:effectLst/>
              </a:rPr>
              <a:t>totale</a:t>
            </a:r>
            <a:r>
              <a:rPr lang="it-IT" dirty="0">
                <a:effectLst/>
              </a:rPr>
              <a:t>, cioè il valore della grandezza a cui si applica il tasso percentuale;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i="1" dirty="0"/>
              <a:t>p</a:t>
            </a:r>
            <a:r>
              <a:rPr lang="it-IT" dirty="0"/>
              <a:t> è la </a:t>
            </a:r>
            <a:r>
              <a:rPr lang="it-IT" b="1" dirty="0"/>
              <a:t>parte percentuale</a:t>
            </a:r>
            <a:r>
              <a:rPr lang="it-IT" dirty="0"/>
              <a:t>, cioè la parte del totale che viene calcolata applicando </a:t>
            </a:r>
            <a:br>
              <a:rPr lang="it-IT" dirty="0"/>
            </a:br>
            <a:r>
              <a:rPr lang="it-IT" dirty="0"/>
              <a:t>la percentuale;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r </a:t>
            </a:r>
            <a:r>
              <a:rPr lang="it-IT" dirty="0">
                <a:effectLst/>
              </a:rPr>
              <a:t>è il </a:t>
            </a:r>
            <a:r>
              <a:rPr lang="it-IT" b="1" dirty="0">
                <a:effectLst/>
              </a:rPr>
              <a:t>tasso percentuale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Questa proporzione ci consente di risolvere i problemi sulla percentuale, conoscendo due valori tra </a:t>
            </a:r>
            <a:r>
              <a:rPr lang="it-IT" b="1" i="1" dirty="0">
                <a:effectLst/>
              </a:rPr>
              <a:t>T</a:t>
            </a:r>
            <a:r>
              <a:rPr lang="it-IT" dirty="0">
                <a:effectLst/>
              </a:rPr>
              <a:t>, </a:t>
            </a:r>
            <a:r>
              <a:rPr lang="it-IT" b="1" i="1" dirty="0" err="1">
                <a:effectLst/>
              </a:rPr>
              <a:t>p</a:t>
            </a:r>
            <a:r>
              <a:rPr lang="it-IT" dirty="0">
                <a:effectLst/>
              </a:rPr>
              <a:t> e </a:t>
            </a:r>
            <a:r>
              <a:rPr lang="it-IT" b="1" i="1" dirty="0">
                <a:effectLst/>
              </a:rPr>
              <a:t>r</a:t>
            </a:r>
            <a:r>
              <a:rPr lang="it-IT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14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Percentuale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calcolare il </a:t>
                </a:r>
                <a:r>
                  <a:rPr lang="it-IT" b="1" dirty="0">
                    <a:effectLst/>
                  </a:rPr>
                  <a:t>totale</a:t>
                </a:r>
                <a:r>
                  <a:rPr lang="it-IT" dirty="0">
                    <a:effectLst/>
                  </a:rPr>
                  <a:t> si moltiplica la parte percentuale per 100 e si divide per il tasso percentuale:</a:t>
                </a:r>
              </a:p>
              <a:p>
                <a:pPr lvl="1"/>
                <a:r>
                  <a:rPr lang="it-IT" b="1" i="1" dirty="0">
                    <a:effectLst/>
                  </a:rPr>
                  <a:t>T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calcolare la </a:t>
                </a:r>
                <a:r>
                  <a:rPr lang="it-IT" b="1" dirty="0">
                    <a:effectLst/>
                  </a:rPr>
                  <a:t>parte percentuale </a:t>
                </a:r>
                <a:r>
                  <a:rPr lang="it-IT" dirty="0">
                    <a:effectLst/>
                  </a:rPr>
                  <a:t>si moltiplica il totale per il tasso percentuale e si divide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per 100: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p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Per </a:t>
                </a:r>
                <a:r>
                  <a:rPr lang="it-IT" dirty="0">
                    <a:effectLst/>
                  </a:rPr>
                  <a:t>calcolare il </a:t>
                </a:r>
                <a:r>
                  <a:rPr lang="it-IT" b="1" dirty="0">
                    <a:effectLst/>
                  </a:rPr>
                  <a:t>tasso percentuale </a:t>
                </a:r>
                <a:r>
                  <a:rPr lang="it-IT" dirty="0">
                    <a:effectLst/>
                  </a:rPr>
                  <a:t>si divide la parte percentuale per il totale e si moltiplica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per 100: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it-IT" b="1" dirty="0"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09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Percentuale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VARIAZIONE PERCENTUALE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calcolare la </a:t>
                </a:r>
                <a:r>
                  <a:rPr lang="it-IT" b="1" dirty="0">
                    <a:effectLst/>
                  </a:rPr>
                  <a:t>variazione percentuale </a:t>
                </a:r>
                <a:r>
                  <a:rPr lang="it-IT" dirty="0">
                    <a:effectLst/>
                  </a:rPr>
                  <a:t>di una grandezza dobbiamo conoscere sempre il valore iniziale e il valore finale.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variazione percentuale si ottiene moltiplicando per 100 il rapporto tra la differenza tra il valore finale (</a:t>
                </a:r>
                <a:r>
                  <a:rPr lang="it-IT" i="1" dirty="0" err="1">
                    <a:effectLst/>
                  </a:rPr>
                  <a:t>v</a:t>
                </a:r>
                <a:r>
                  <a:rPr lang="it-IT" i="1" baseline="-25000" dirty="0" err="1">
                    <a:effectLst/>
                  </a:rPr>
                  <a:t>f</a:t>
                </a:r>
                <a:r>
                  <a:rPr lang="it-IT" dirty="0">
                    <a:effectLst/>
                  </a:rPr>
                  <a:t>) e quello iniziale (</a:t>
                </a:r>
                <a:r>
                  <a:rPr lang="it-IT" i="1" dirty="0">
                    <a:effectLst/>
                  </a:rPr>
                  <a:t>v</a:t>
                </a:r>
                <a:r>
                  <a:rPr lang="it-IT" i="1" baseline="-25000" dirty="0">
                    <a:effectLst/>
                  </a:rPr>
                  <a:t>i</a:t>
                </a:r>
                <a:r>
                  <a:rPr lang="it-IT" dirty="0">
                    <a:effectLst/>
                  </a:rPr>
                  <a:t>) e il valore iniziale (</a:t>
                </a:r>
                <a:r>
                  <a:rPr lang="it-IT" i="1" dirty="0">
                    <a:effectLst/>
                  </a:rPr>
                  <a:t>v</a:t>
                </a:r>
                <a:r>
                  <a:rPr lang="it-IT" i="1" baseline="-25000" dirty="0">
                    <a:effectLst/>
                  </a:rPr>
                  <a:t>i</a:t>
                </a:r>
                <a:r>
                  <a:rPr lang="it-IT" dirty="0">
                    <a:effectLst/>
                  </a:rPr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</a:t>
                </a:r>
                <a:r>
                  <a:rPr lang="it-IT" i="1" dirty="0" err="1">
                    <a:effectLst/>
                  </a:rPr>
                  <a:t>v</a:t>
                </a:r>
                <a:r>
                  <a:rPr lang="it-IT" i="1" baseline="-25000" dirty="0" err="1">
                    <a:effectLst/>
                  </a:rPr>
                  <a:t>f</a:t>
                </a:r>
                <a:r>
                  <a:rPr lang="it-IT" dirty="0">
                    <a:effectLst/>
                  </a:rPr>
                  <a:t> &gt; </a:t>
                </a:r>
                <a:r>
                  <a:rPr lang="it-IT" i="1" dirty="0">
                    <a:effectLst/>
                  </a:rPr>
                  <a:t>v</a:t>
                </a:r>
                <a:r>
                  <a:rPr lang="it-IT" i="1" baseline="-25000" dirty="0">
                    <a:effectLst/>
                  </a:rPr>
                  <a:t>i</a:t>
                </a:r>
                <a:r>
                  <a:rPr lang="it-IT" dirty="0">
                    <a:effectLst/>
                  </a:rPr>
                  <a:t> si </a:t>
                </a:r>
                <a:r>
                  <a:rPr lang="it-IT" dirty="0" err="1">
                    <a:effectLst/>
                  </a:rPr>
                  <a:t>ot</a:t>
                </a:r>
                <a:r>
                  <a:rPr lang="it-IT" dirty="0">
                    <a:effectLst/>
                  </a:rPr>
                  <a:t>tiene un </a:t>
                </a:r>
                <a:r>
                  <a:rPr lang="it-IT" b="1" dirty="0">
                    <a:effectLst/>
                  </a:rPr>
                  <a:t>incremento percentuale </a:t>
                </a:r>
                <a:r>
                  <a:rPr lang="it-IT" dirty="0">
                    <a:effectLst/>
                  </a:rPr>
                  <a:t>e si calcola: </a:t>
                </a:r>
              </a:p>
              <a:p>
                <a:pPr lvl="1"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b="1" i="1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b="1" i="1" baseline="-25000" dirty="0"/>
                            <m:t>f</m:t>
                          </m:r>
                          <m:r>
                            <m:rPr>
                              <m:nor/>
                            </m:rPr>
                            <a:rPr lang="it-IT" b="1" i="0" baseline="-25000" dirty="0" smtClean="0"/>
                            <m:t>  </m:t>
                          </m:r>
                          <m:r>
                            <m:rPr>
                              <m:nor/>
                            </m:rPr>
                            <a:rPr lang="it-IT" b="1" dirty="0"/>
                            <m:t>–</m:t>
                          </m:r>
                          <m:r>
                            <m:rPr>
                              <m:nor/>
                            </m:rPr>
                            <a:rPr lang="it-IT" b="1" i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it-IT" b="1" i="1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b="1" i="1" baseline="-25000" dirty="0"/>
                            <m:t>i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t-IT" b="1" i="1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b="1" i="1" baseline="-25000" dirty="0"/>
                            <m:t>i</m:t>
                          </m:r>
                        </m:den>
                      </m:f>
                      <m:r>
                        <a:rPr lang="it-IT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1" dirty="0">
                  <a:effectLst/>
                </a:endParaRPr>
              </a:p>
              <a:p>
                <a:pPr marL="342900" indent="-342900">
                  <a:spcBef>
                    <a:spcPts val="2000"/>
                  </a:spcBef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</a:t>
                </a:r>
                <a:r>
                  <a:rPr lang="it-IT" i="1" dirty="0">
                    <a:effectLst/>
                  </a:rPr>
                  <a:t>v</a:t>
                </a:r>
                <a:r>
                  <a:rPr lang="it-IT" i="1" baseline="-25000" dirty="0">
                    <a:effectLst/>
                  </a:rPr>
                  <a:t>i</a:t>
                </a:r>
                <a:r>
                  <a:rPr lang="it-IT" baseline="-25000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&gt; </a:t>
                </a:r>
                <a:r>
                  <a:rPr lang="it-IT" i="1" dirty="0" err="1">
                    <a:effectLst/>
                  </a:rPr>
                  <a:t>v</a:t>
                </a:r>
                <a:r>
                  <a:rPr lang="it-IT" i="1" baseline="-25000" dirty="0" err="1">
                    <a:effectLst/>
                  </a:rPr>
                  <a:t>f</a:t>
                </a:r>
                <a:r>
                  <a:rPr lang="it-IT" dirty="0">
                    <a:effectLst/>
                  </a:rPr>
                  <a:t> si ottiene una </a:t>
                </a:r>
                <a:r>
                  <a:rPr lang="it-IT" b="1" dirty="0">
                    <a:effectLst/>
                  </a:rPr>
                  <a:t>riduzione percentuale </a:t>
                </a:r>
                <a:r>
                  <a:rPr lang="it-IT" dirty="0">
                    <a:effectLst/>
                  </a:rPr>
                  <a:t>e si calcola: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b="1" i="1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b="1" i="1" baseline="-25000" dirty="0"/>
                            <m:t>i</m:t>
                          </m:r>
                          <m:r>
                            <m:rPr>
                              <m:nor/>
                            </m:rPr>
                            <a:rPr lang="it-IT" b="1" i="0" baseline="-25000" dirty="0" smtClean="0"/>
                            <m:t>  </m:t>
                          </m:r>
                          <m:r>
                            <m:rPr>
                              <m:nor/>
                            </m:rPr>
                            <a:rPr lang="it-IT" b="1" dirty="0"/>
                            <m:t>–</m:t>
                          </m:r>
                          <m:r>
                            <m:rPr>
                              <m:nor/>
                            </m:rPr>
                            <a:rPr lang="it-IT" b="1" i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it-IT" b="1" i="1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b="1" i="1" baseline="-25000" dirty="0"/>
                            <m:t>f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t-IT" b="1" i="1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b="1" i="1" baseline="-25000" dirty="0"/>
                            <m:t>i</m:t>
                          </m:r>
                        </m:den>
                      </m:f>
                      <m:r>
                        <a:rPr lang="it-IT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	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 r="-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60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Percentuale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RAPPRESENTAZIONE GRAFICA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grafico che permette di visualizzare meglio le percentuali è l’</a:t>
                </a:r>
                <a:r>
                  <a:rPr lang="it-IT" b="1" dirty="0">
                    <a:effectLst/>
                  </a:rPr>
                  <a:t>areogramma a settori circolari</a:t>
                </a:r>
                <a:r>
                  <a:rPr lang="it-IT" dirty="0">
                    <a:effectLst/>
                  </a:rPr>
                  <a:t>, detto </a:t>
                </a:r>
                <a:r>
                  <a:rPr lang="it-IT" b="1" dirty="0">
                    <a:effectLst/>
                  </a:rPr>
                  <a:t>areogramma percentuale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Disegniamo un cerchio e su esso consideriamo un settore circolare pari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di cerchio. L’ampiezza del settore circolare è 90°.</a:t>
                </a:r>
              </a:p>
              <a:p>
                <a:pPr marL="0" indent="0">
                  <a:buNone/>
                </a:pPr>
                <a:r>
                  <a:rPr lang="it-IT" dirty="0"/>
                  <a:t>P</a:t>
                </a:r>
                <a:r>
                  <a:rPr lang="it-IT" dirty="0">
                    <a:effectLst/>
                  </a:rPr>
                  <a:t>ossiamo scrivere la proporzione: </a:t>
                </a:r>
              </a:p>
              <a:p>
                <a:pPr lvl="1"/>
                <a:r>
                  <a:rPr lang="it-IT" dirty="0"/>
                  <a:t>25 : 100 = 90° : 360°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Le due grandezze </a:t>
                </a:r>
                <a:r>
                  <a:rPr lang="it-IT" b="1" dirty="0">
                    <a:effectLst/>
                  </a:rPr>
                  <a:t>superficie del settore circolare </a:t>
                </a:r>
                <a:r>
                  <a:rPr lang="it-IT" dirty="0">
                    <a:effectLst/>
                  </a:rPr>
                  <a:t>e </a:t>
                </a:r>
                <a:r>
                  <a:rPr lang="it-IT" b="1" dirty="0">
                    <a:effectLst/>
                  </a:rPr>
                  <a:t>ampiezza del settore circolare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sono direttamente proporzionali, pertanto il problema della costruzione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di un areogramma a settori circolari è riconducibile a un problema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del tre semplice: 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: 100 = α : 360</a:t>
                </a:r>
                <a:r>
                  <a:rPr lang="it-IT" b="1" dirty="0">
                    <a:effectLst/>
                    <a:latin typeface="Arial" panose="020B0604020202020204" pitchFamily="34" charset="0"/>
                  </a:rPr>
                  <a:t>°</a:t>
                </a: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	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7E518F-0948-42D8-B12B-052A779AA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82DF13E2-56C0-6944-8DE4-1B4384AB6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1" b="61991"/>
          <a:stretch/>
        </p:blipFill>
        <p:spPr>
          <a:xfrm>
            <a:off x="6895368" y="2780928"/>
            <a:ext cx="1791432" cy="12961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3F5742-CC9D-284C-8F0C-FE0F4A37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92" b="2326"/>
          <a:stretch/>
        </p:blipFill>
        <p:spPr>
          <a:xfrm>
            <a:off x="6895368" y="4691680"/>
            <a:ext cx="1791432" cy="12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51709-18AA-4483-9F72-027C32F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E518F-0948-42D8-B12B-052A779AA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interesse</a:t>
            </a:r>
            <a:r>
              <a:rPr lang="it-IT" dirty="0">
                <a:effectLst/>
              </a:rPr>
              <a:t> (</a:t>
            </a:r>
            <a:r>
              <a:rPr lang="it-IT" b="1" i="1" dirty="0">
                <a:effectLst/>
              </a:rPr>
              <a:t>I</a:t>
            </a:r>
            <a:r>
              <a:rPr lang="it-IT" dirty="0">
                <a:effectLst/>
              </a:rPr>
              <a:t>) è il compenso che si deve corrispondere, dopo un certo periodo di tempo, a una banca (insieme alla somma ricevuta) quando si chiede un prestito.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L’interesse dipende dalla somma chiesta in prestito, detta </a:t>
            </a:r>
            <a:r>
              <a:rPr lang="it-IT" b="1" dirty="0">
                <a:effectLst/>
              </a:rPr>
              <a:t>capitale</a:t>
            </a:r>
            <a:r>
              <a:rPr lang="it-IT" dirty="0">
                <a:effectLst/>
              </a:rPr>
              <a:t> (</a:t>
            </a:r>
            <a:r>
              <a:rPr lang="it-IT" b="1" i="1" dirty="0">
                <a:effectLst/>
              </a:rPr>
              <a:t>C</a:t>
            </a:r>
            <a:r>
              <a:rPr lang="it-IT" dirty="0">
                <a:effectLst/>
              </a:rPr>
              <a:t>), e dal tempo di durata del prestito, detto </a:t>
            </a:r>
            <a:r>
              <a:rPr lang="it-IT" b="1" dirty="0">
                <a:effectLst/>
              </a:rPr>
              <a:t>periodo di capitalizzazione </a:t>
            </a:r>
            <a:r>
              <a:rPr lang="it-IT" dirty="0">
                <a:effectLst/>
              </a:rPr>
              <a:t>(</a:t>
            </a:r>
            <a:r>
              <a:rPr lang="it-IT" b="1" i="1" dirty="0">
                <a:effectLst/>
              </a:rPr>
              <a:t>t</a:t>
            </a:r>
            <a:r>
              <a:rPr lang="it-IT" dirty="0">
                <a:effectLst/>
              </a:rPr>
              <a:t>).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L’interesse prodotto da un capitale di 100 euro in un anno è detto </a:t>
            </a:r>
            <a:r>
              <a:rPr lang="it-IT" b="1" dirty="0">
                <a:effectLst/>
              </a:rPr>
              <a:t>tasso percentuale di interesse</a:t>
            </a:r>
            <a:r>
              <a:rPr lang="it-IT" dirty="0">
                <a:effectLst/>
              </a:rPr>
              <a:t> o </a:t>
            </a:r>
            <a:r>
              <a:rPr lang="it-IT" b="1" dirty="0">
                <a:effectLst/>
              </a:rPr>
              <a:t>ragione</a:t>
            </a:r>
            <a:r>
              <a:rPr lang="it-IT" dirty="0">
                <a:effectLst/>
              </a:rPr>
              <a:t> (</a:t>
            </a:r>
            <a:r>
              <a:rPr lang="it-IT" b="1" i="1" dirty="0">
                <a:effectLst/>
              </a:rPr>
              <a:t>r</a:t>
            </a:r>
            <a:r>
              <a:rPr lang="it-IT" dirty="0">
                <a:effectLst/>
              </a:rPr>
              <a:t>).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Interesse semplice</a:t>
            </a:r>
            <a:r>
              <a:rPr lang="it-IT" dirty="0">
                <a:effectLst/>
              </a:rPr>
              <a:t>: l’interesse, calcolato sul capitale alla fine del periodo di capitalizzazione, non viene addizionato al capitale.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</a:t>
            </a:r>
            <a:r>
              <a:rPr lang="it-IT" b="1" dirty="0">
                <a:effectLst/>
              </a:rPr>
              <a:t>nteresse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composto</a:t>
            </a:r>
            <a:r>
              <a:rPr lang="it-IT" dirty="0"/>
              <a:t>:</a:t>
            </a:r>
            <a:r>
              <a:rPr lang="it-IT" dirty="0">
                <a:effectLst/>
              </a:rPr>
              <a:t> l’interesse, calcolato sul capitale alla fine del periodo di capitalizzazione, viene addizionato al capitale.	</a:t>
            </a:r>
          </a:p>
        </p:txBody>
      </p:sp>
    </p:spTree>
    <p:extLst>
      <p:ext uri="{BB962C8B-B14F-4D97-AF65-F5344CB8AC3E}">
        <p14:creationId xmlns:p14="http://schemas.microsoft.com/office/powerpoint/2010/main" val="1261257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Presentazione su schermo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Tema di Office</vt:lpstr>
      <vt:lpstr>Presentazione standard di PowerPoint</vt:lpstr>
      <vt:lpstr>Problemi del tre semplice</vt:lpstr>
      <vt:lpstr>Problemi di ripartizione</vt:lpstr>
      <vt:lpstr>Percentuale</vt:lpstr>
      <vt:lpstr>Percentuale</vt:lpstr>
      <vt:lpstr>Percentuale</vt:lpstr>
      <vt:lpstr>Percentuale</vt:lpstr>
      <vt:lpstr>Percentuale</vt:lpstr>
      <vt:lpstr>Interesse</vt:lpstr>
      <vt:lpstr>Interesse</vt:lpstr>
      <vt:lpstr>Sconto commerciale</vt:lpstr>
      <vt:lpstr>Sconto commerciale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48</cp:revision>
  <dcterms:created xsi:type="dcterms:W3CDTF">2020-05-11T09:05:56Z</dcterms:created>
  <dcterms:modified xsi:type="dcterms:W3CDTF">2021-04-09T14:14:15Z</dcterms:modified>
</cp:coreProperties>
</file>